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493" r:id="rId3"/>
    <p:sldId id="519" r:id="rId5"/>
    <p:sldId id="512" r:id="rId6"/>
    <p:sldId id="520" r:id="rId7"/>
    <p:sldId id="521" r:id="rId8"/>
    <p:sldId id="522" r:id="rId9"/>
    <p:sldId id="523" r:id="rId10"/>
    <p:sldId id="524" r:id="rId11"/>
    <p:sldId id="527" r:id="rId12"/>
    <p:sldId id="525" r:id="rId13"/>
    <p:sldId id="526" r:id="rId14"/>
    <p:sldId id="528" r:id="rId15"/>
    <p:sldId id="51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8" d="100"/>
          <a:sy n="108" d="100"/>
        </p:scale>
        <p:origin x="1146" y="120"/>
      </p:cViewPr>
      <p:guideLst>
        <p:guide orient="horz" pos="2134"/>
        <p:guide pos="3840"/>
        <p:guide pos="1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边界解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为界外解集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为界外解集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  <a:gd name="connsiteX0-41" fmla="*/ 12192000 w 12192000"/>
              <a:gd name="connsiteY0-42" fmla="*/ 0 h 1730415"/>
              <a:gd name="connsiteX1-43" fmla="*/ 6096000 w 12192000"/>
              <a:gd name="connsiteY1-44" fmla="*/ 428577 h 1730415"/>
              <a:gd name="connsiteX2-45" fmla="*/ 0 w 12192000"/>
              <a:gd name="connsiteY2-46" fmla="*/ 0 h 1730415"/>
              <a:gd name="connsiteX3-47" fmla="*/ 0 w 12192000"/>
              <a:gd name="connsiteY3-48" fmla="*/ 1730415 h 1730415"/>
              <a:gd name="connsiteX4-49" fmla="*/ 6096000 w 12192000"/>
              <a:gd name="connsiteY4-50" fmla="*/ 1730415 h 1730415"/>
              <a:gd name="connsiteX5-51" fmla="*/ 12192000 w 12192000"/>
              <a:gd name="connsiteY5-52" fmla="*/ 1730415 h 1730415"/>
              <a:gd name="connsiteX6-53" fmla="*/ 12192000 w 12192000"/>
              <a:gd name="connsiteY6-54" fmla="*/ 0 h 1730415"/>
              <a:gd name="connsiteX0-55" fmla="*/ 12192000 w 12192000"/>
              <a:gd name="connsiteY0-56" fmla="*/ 0 h 1730415"/>
              <a:gd name="connsiteX1-57" fmla="*/ 6096000 w 12192000"/>
              <a:gd name="connsiteY1-58" fmla="*/ 428577 h 1730415"/>
              <a:gd name="connsiteX2-59" fmla="*/ 0 w 12192000"/>
              <a:gd name="connsiteY2-60" fmla="*/ 0 h 1730415"/>
              <a:gd name="connsiteX3-61" fmla="*/ 0 w 12192000"/>
              <a:gd name="connsiteY3-62" fmla="*/ 1730415 h 1730415"/>
              <a:gd name="connsiteX4-63" fmla="*/ 6096000 w 12192000"/>
              <a:gd name="connsiteY4-64" fmla="*/ 1730415 h 1730415"/>
              <a:gd name="connsiteX5-65" fmla="*/ 12192000 w 12192000"/>
              <a:gd name="connsiteY5-66" fmla="*/ 1730415 h 1730415"/>
              <a:gd name="connsiteX6-67" fmla="*/ 12192000 w 12192000"/>
              <a:gd name="connsiteY6-68" fmla="*/ 0 h 1730415"/>
              <a:gd name="connsiteX0-69" fmla="*/ 12192000 w 12192000"/>
              <a:gd name="connsiteY0-70" fmla="*/ 0 h 1730415"/>
              <a:gd name="connsiteX1-71" fmla="*/ 6096000 w 12192000"/>
              <a:gd name="connsiteY1-72" fmla="*/ 428577 h 1730415"/>
              <a:gd name="connsiteX2-73" fmla="*/ 0 w 12192000"/>
              <a:gd name="connsiteY2-74" fmla="*/ 0 h 1730415"/>
              <a:gd name="connsiteX3-75" fmla="*/ 0 w 12192000"/>
              <a:gd name="connsiteY3-76" fmla="*/ 1730415 h 1730415"/>
              <a:gd name="connsiteX4-77" fmla="*/ 6096000 w 12192000"/>
              <a:gd name="connsiteY4-78" fmla="*/ 1730415 h 1730415"/>
              <a:gd name="connsiteX5-79" fmla="*/ 12192000 w 12192000"/>
              <a:gd name="connsiteY5-80" fmla="*/ 1730415 h 1730415"/>
              <a:gd name="connsiteX6-81" fmla="*/ 12192000 w 12192000"/>
              <a:gd name="connsiteY6-82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196532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02692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2024.4.13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5565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815" y="5324475"/>
            <a:ext cx="2754630" cy="492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5324475"/>
            <a:ext cx="1440180" cy="6477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5065395" y="5643880"/>
            <a:ext cx="157797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1192530"/>
            <a:ext cx="5038725" cy="3587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1192530"/>
            <a:ext cx="505714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575" y="1197610"/>
            <a:ext cx="5551805" cy="3884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197610"/>
            <a:ext cx="5796915" cy="3811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4035" y="-514350"/>
            <a:ext cx="5806440" cy="7510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6890" y="107251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二、实验</a:t>
            </a:r>
            <a:endParaRPr lang="zh-CN" altLang="en-US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72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18434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2023..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感谢聆听！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407160" y="174498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一、文献阅读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407160" y="284607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二、实验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684020"/>
            <a:ext cx="9448800" cy="2676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5515" y="4834890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具有扩展解边界的以精英为中心的人工蜂群算法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345" y="93789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一、文献阅读</a:t>
            </a:r>
            <a:endParaRPr lang="zh-CN" alt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038860" y="131953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①原始算法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219325"/>
            <a:ext cx="709612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265555" y="14141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②创新点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511935" y="2424430"/>
            <a:ext cx="93294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1.设计了用于处理约束外的解存在的可能性(ESO框架)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2.提出了一个以精英为中心的搜索方程，根据蜂群经验自适应调整。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3.构建了一种蜂群自适应缩放策略，用来加速收敛。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263650" y="2122805"/>
            <a:ext cx="9326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太侧重使用精英解决方案，算法可能会因为过度贪婪而过早收敛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本论文提出了使用越界解来取代差解，这会提高侦察蜂的探索范围。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从而更加有利的去找到全局最优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1379220" y="1848485"/>
            <a:ext cx="96488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将出界解设置适应度值为当前种群中的与边界内解最近的那个解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优点：</a:t>
            </a:r>
            <a:endParaRPr lang="zh-CN" altLang="en-US" sz="2400"/>
          </a:p>
          <a:p>
            <a:r>
              <a:rPr lang="en-US" altLang="zh-CN" sz="2400"/>
              <a:t>1.</a:t>
            </a:r>
            <a:r>
              <a:rPr lang="zh-CN" altLang="en-US" sz="2400"/>
              <a:t>避免了复杂罚函数的需要。</a:t>
            </a:r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在本身适应度的计算中就允许界外解的存活，使得界外解不容易被消除。</a:t>
            </a:r>
            <a:endParaRPr lang="zh-CN" altLang="en-US" sz="2400"/>
          </a:p>
          <a:p>
            <a:r>
              <a:rPr lang="en-US" altLang="zh-CN" sz="2400"/>
              <a:t>3.</a:t>
            </a:r>
            <a:r>
              <a:rPr lang="zh-CN" altLang="en-US" sz="2400"/>
              <a:t>所选的边界内解也靠近边界区，有助于后续对边界的探索。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-227330"/>
            <a:ext cx="5713095" cy="7520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60" y="1030605"/>
            <a:ext cx="5457825" cy="48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60" y="393700"/>
            <a:ext cx="5438775" cy="400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35" y="1757045"/>
            <a:ext cx="5524500" cy="962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58280" y="3065145"/>
            <a:ext cx="3496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若</a:t>
            </a:r>
            <a:r>
              <a:rPr lang="en-US" altLang="zh-CN"/>
              <a:t>Xi</a:t>
            </a:r>
            <a:r>
              <a:rPr lang="zh-CN" altLang="en-US"/>
              <a:t>没有被替换，进行计数加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否则重置为</a:t>
            </a:r>
            <a:r>
              <a:rPr lang="en-US" altLang="zh-CN"/>
              <a:t>0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210" y="3710305"/>
            <a:ext cx="5610225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885" y="4876800"/>
            <a:ext cx="5543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-227330"/>
            <a:ext cx="5713095" cy="7520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30" y="614045"/>
            <a:ext cx="5429250" cy="638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2230" y="2646045"/>
            <a:ext cx="3980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/>
              <a:t>当计数大于限制并且</a:t>
            </a:r>
            <a:r>
              <a:rPr lang="en-US"/>
              <a:t>X</a:t>
            </a:r>
            <a:r>
              <a:t>max不在</a:t>
            </a:r>
            <a:r>
              <a:rPr lang="en-US"/>
              <a:t>IS</a:t>
            </a:r>
            <a:r>
              <a:t>中，则使用新的搜索方程（即方程（6））来获得随机食物源</a:t>
            </a:r>
            <a:r>
              <a:rPr lang="en-US"/>
              <a:t>V</a:t>
            </a:r>
            <a:r>
              <a:t>max。</a:t>
            </a:r>
          </a:p>
          <a:p>
            <a:pPr algn="l"/>
          </a:p>
          <a:p>
            <a:pPr algn="l"/>
            <a:r>
              <a:t>如果</a:t>
            </a:r>
            <a:r>
              <a:rPr lang="en-US"/>
              <a:t>V</a:t>
            </a:r>
            <a:r>
              <a:t>max出界，则将其放入</a:t>
            </a:r>
            <a:r>
              <a:rPr lang="en-US"/>
              <a:t>IS</a:t>
            </a:r>
            <a:r>
              <a:t>中。此时，如果</a:t>
            </a:r>
            <a:r>
              <a:rPr lang="en-US"/>
              <a:t>IS</a:t>
            </a:r>
            <a:r>
              <a:t>已满，则从中弹出提取计数最大的出界解</a:t>
            </a:r>
            <a:r>
              <a:rPr lang="en-US"/>
              <a:t>,</a:t>
            </a:r>
            <a:r>
              <a:t>然后在当前最佳解附近随机生成</a:t>
            </a:r>
            <a:r>
              <a:rPr lang="en-US"/>
              <a:t>X</a:t>
            </a:r>
            <a:r>
              <a:t>pop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30" y="1726565"/>
            <a:ext cx="5429250" cy="36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WPS 演示</Application>
  <PresentationFormat>宽屏</PresentationFormat>
  <Paragraphs>75</Paragraphs>
  <Slides>13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Wingdings 3</vt:lpstr>
      <vt:lpstr>Symbol</vt:lpstr>
      <vt:lpstr>微软雅黑</vt:lpstr>
      <vt:lpstr>微软雅黑 Light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吴一楠</cp:lastModifiedBy>
  <cp:revision>68</cp:revision>
  <dcterms:created xsi:type="dcterms:W3CDTF">2020-04-11T01:02:00Z</dcterms:created>
  <dcterms:modified xsi:type="dcterms:W3CDTF">2024-04-12T09:50:33Z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166EEA03B2D94EA5A1AAA6AAE928EE90_12</vt:lpwstr>
  </property>
  <property fmtid="{D5CDD505-2E9C-101B-9397-08002B2CF9AE}" pid="3" name="KSOProductBuildVer">
    <vt:lpwstr>2052-11.8.2.8411</vt:lpwstr>
  </property>
</Properties>
</file>